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92" r:id="rId6"/>
    <p:sldId id="262" r:id="rId7"/>
    <p:sldId id="289" r:id="rId8"/>
    <p:sldId id="290" r:id="rId9"/>
    <p:sldId id="278" r:id="rId10"/>
    <p:sldId id="279" r:id="rId11"/>
    <p:sldId id="280" r:id="rId12"/>
    <p:sldId id="296" r:id="rId13"/>
    <p:sldId id="281" r:id="rId14"/>
    <p:sldId id="293" r:id="rId15"/>
    <p:sldId id="282" r:id="rId16"/>
    <p:sldId id="283" r:id="rId17"/>
    <p:sldId id="294" r:id="rId18"/>
    <p:sldId id="295" r:id="rId19"/>
    <p:sldId id="288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7D047-A9E6-4C9B-B3D7-694C4D0B25CF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48795-CF64-4184-A299-BAF40CB420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9710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2130425"/>
            <a:ext cx="731522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80" y="38576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62" y="274638"/>
            <a:ext cx="554833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3713" y="1600200"/>
            <a:ext cx="33845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00663" y="1600200"/>
            <a:ext cx="3386137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00663" y="3938588"/>
            <a:ext cx="3386137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E6CD45E-18E7-45A4-91BA-DA5406DCD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7" y="4406900"/>
            <a:ext cx="74231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537" y="2906713"/>
            <a:ext cx="74231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100" y="1571612"/>
            <a:ext cx="36385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6861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50335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24" y="2143116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7752" y="1535113"/>
            <a:ext cx="38290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7752" y="2174875"/>
            <a:ext cx="38290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286543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273050"/>
            <a:ext cx="48291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1428736"/>
            <a:ext cx="286543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77581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7958"/>
            <a:ext cx="857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148" y="6357958"/>
            <a:ext cx="1285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B28425C0-AD1C-43A2-BFE8-F62718D261FE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Analysis of Covariance, ANCOVA (GLM2)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Prof.</a:t>
            </a:r>
            <a:r>
              <a:rPr lang="en-GB" dirty="0" smtClean="0"/>
              <a:t> Andy Field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D5C653-095C-49C3-A6EA-22FBB8CAD6F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 descr="Screen shot 2011-08-03 at 14.59.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364"/>
            <a:ext cx="449663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F20E9A7-4F07-4EEC-A9E6-6BA951434FB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32335885"/>
              </p:ext>
            </p:extLst>
          </p:nvPr>
        </p:nvGraphicFramePr>
        <p:xfrm>
          <a:off x="1011238" y="1270000"/>
          <a:ext cx="8132762" cy="3957638"/>
        </p:xfrm>
        <a:graphic>
          <a:graphicData uri="http://schemas.openxmlformats.org/presentationml/2006/ole">
            <p:oleObj spid="_x0000_s6164" name="Document" r:id="rId3" imgW="5217233" imgH="253764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Are the </a:t>
            </a:r>
            <a:r>
              <a:rPr lang="en-GB" dirty="0" smtClean="0"/>
              <a:t>Predictor Variable and Covariate Independent?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</a:t>
            </a:r>
            <a:r>
              <a:rPr lang="en-GB" dirty="0"/>
              <a:t>can test this by running an ANOVA with </a:t>
            </a:r>
            <a:r>
              <a:rPr lang="en-GB" b="1" dirty="0" err="1"/>
              <a:t>partnerLibido</a:t>
            </a:r>
            <a:r>
              <a:rPr lang="en-GB" dirty="0"/>
              <a:t> as the outcome and </a:t>
            </a:r>
            <a:r>
              <a:rPr lang="en-GB" b="1" dirty="0"/>
              <a:t>dose</a:t>
            </a:r>
            <a:r>
              <a:rPr lang="en-GB" dirty="0"/>
              <a:t> as the predictor. </a:t>
            </a:r>
            <a:endParaRPr lang="en-US" dirty="0"/>
          </a:p>
        </p:txBody>
      </p:sp>
      <p:pic>
        <p:nvPicPr>
          <p:cNvPr id="4" name="Picture 3" descr="Screen shot 2011-08-03 at 22.24.4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0" y="3717032"/>
            <a:ext cx="8476250" cy="1147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5563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BCFB7E7-8F57-419C-B77F-221380C3828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Fitting an ANCOVA model </a:t>
            </a:r>
            <a:endParaRPr lang="en-US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00100" y="1571612"/>
            <a:ext cx="8143900" cy="4665700"/>
          </a:xfrm>
        </p:spPr>
        <p:txBody>
          <a:bodyPr>
            <a:normAutofit/>
          </a:bodyPr>
          <a:lstStyle/>
          <a:p>
            <a:r>
              <a:rPr lang="en-GB" dirty="0"/>
              <a:t>To create an ANCOVA model we can use the </a:t>
            </a:r>
            <a:r>
              <a:rPr lang="en-GB" i="1" dirty="0" err="1"/>
              <a:t>aov</a:t>
            </a:r>
            <a:r>
              <a:rPr lang="en-GB" i="1" dirty="0"/>
              <a:t>()</a:t>
            </a:r>
            <a:r>
              <a:rPr lang="en-GB" dirty="0"/>
              <a:t> </a:t>
            </a:r>
            <a:r>
              <a:rPr lang="en-GB" dirty="0" smtClean="0"/>
              <a:t>function.</a:t>
            </a:r>
          </a:p>
          <a:p>
            <a:r>
              <a:rPr lang="en-GB" dirty="0" smtClean="0"/>
              <a:t>Remember </a:t>
            </a:r>
            <a:r>
              <a:rPr lang="en-GB" dirty="0"/>
              <a:t>that to add a predictor, we simply write ‘+ </a:t>
            </a:r>
            <a:r>
              <a:rPr lang="en-GB" dirty="0" err="1"/>
              <a:t>variableName</a:t>
            </a:r>
            <a:r>
              <a:rPr lang="en-GB" dirty="0"/>
              <a:t>’ into the model. So, in Chapter 10 our ANOVA model was:</a:t>
            </a:r>
          </a:p>
          <a:p>
            <a:pPr marL="457200" lvl="1" indent="0">
              <a:buNone/>
            </a:pPr>
            <a:r>
              <a:rPr lang="en-GB" dirty="0" err="1"/>
              <a:t>viagraModel</a:t>
            </a:r>
            <a:r>
              <a:rPr lang="en-GB" dirty="0"/>
              <a:t>&lt;-</a:t>
            </a:r>
            <a:r>
              <a:rPr lang="en-GB" dirty="0" err="1"/>
              <a:t>aov</a:t>
            </a:r>
            <a:r>
              <a:rPr lang="en-GB" dirty="0"/>
              <a:t>(libido ~ dose, data = </a:t>
            </a:r>
            <a:r>
              <a:rPr lang="en-GB" dirty="0" err="1"/>
              <a:t>viagraData</a:t>
            </a:r>
            <a:r>
              <a:rPr lang="en-GB" dirty="0"/>
              <a:t>)</a:t>
            </a:r>
          </a:p>
          <a:p>
            <a:r>
              <a:rPr lang="en-GB" dirty="0"/>
              <a:t>To add the predictor </a:t>
            </a:r>
            <a:r>
              <a:rPr lang="en-GB" b="1" dirty="0" err="1"/>
              <a:t>partnerLibido</a:t>
            </a:r>
            <a:r>
              <a:rPr lang="en-GB" dirty="0"/>
              <a:t>, we could simply change the model to this:</a:t>
            </a:r>
          </a:p>
          <a:p>
            <a:pPr marL="400050" lvl="1" indent="0">
              <a:buNone/>
            </a:pPr>
            <a:r>
              <a:rPr lang="en-GB" dirty="0" err="1"/>
              <a:t>viagraModel</a:t>
            </a:r>
            <a:r>
              <a:rPr lang="en-GB" dirty="0"/>
              <a:t>&lt;-</a:t>
            </a:r>
            <a:r>
              <a:rPr lang="en-GB" dirty="0" err="1"/>
              <a:t>aov</a:t>
            </a:r>
            <a:r>
              <a:rPr lang="en-GB" dirty="0"/>
              <a:t>(libido ~ dose + </a:t>
            </a:r>
            <a:r>
              <a:rPr lang="en-GB" dirty="0" err="1"/>
              <a:t>partnerLibido</a:t>
            </a:r>
            <a:r>
              <a:rPr lang="en-GB" dirty="0"/>
              <a:t>, data = </a:t>
            </a:r>
            <a:r>
              <a:rPr lang="en-GB" dirty="0" err="1"/>
              <a:t>viagraData</a:t>
            </a:r>
            <a:r>
              <a:rPr lang="en-GB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Fitting an </a:t>
            </a:r>
            <a:r>
              <a:rPr lang="en-GB" dirty="0" err="1"/>
              <a:t>ANCOVA</a:t>
            </a:r>
            <a:r>
              <a:rPr lang="en-GB" dirty="0"/>
              <a:t> </a:t>
            </a:r>
            <a:r>
              <a:rPr lang="en-GB" dirty="0" smtClean="0"/>
              <a:t>Model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W</a:t>
            </a:r>
            <a:r>
              <a:rPr lang="en-GB" dirty="0" smtClean="0"/>
              <a:t>e </a:t>
            </a:r>
            <a:r>
              <a:rPr lang="en-GB" dirty="0"/>
              <a:t>need to think about the order of our </a:t>
            </a:r>
            <a:r>
              <a:rPr lang="en-GB" dirty="0" smtClean="0"/>
              <a:t>predictors</a:t>
            </a:r>
            <a:r>
              <a:rPr lang="en-GB" dirty="0"/>
              <a:t>!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reason is that when </a:t>
            </a:r>
            <a:r>
              <a:rPr lang="en-GB" b="1" dirty="0"/>
              <a:t>R</a:t>
            </a:r>
            <a:r>
              <a:rPr lang="en-GB" dirty="0"/>
              <a:t> computes the fit of the model </a:t>
            </a:r>
            <a:r>
              <a:rPr lang="en-GB" dirty="0" smtClean="0"/>
              <a:t>it </a:t>
            </a:r>
            <a:r>
              <a:rPr lang="en-GB" dirty="0"/>
              <a:t>uses Type I, or sequential, sums of </a:t>
            </a:r>
            <a:r>
              <a:rPr lang="en-GB" dirty="0" smtClean="0"/>
              <a:t>squares </a:t>
            </a:r>
            <a:r>
              <a:rPr lang="en-GB" dirty="0" smtClean="0"/>
              <a:t>by default. </a:t>
            </a:r>
            <a:r>
              <a:rPr lang="en-GB" dirty="0" smtClean="0"/>
              <a:t>This </a:t>
            </a:r>
            <a:r>
              <a:rPr lang="en-GB" dirty="0"/>
              <a:t>means that any predictor entered into the model is evaluated after predictors before it in the model. </a:t>
            </a:r>
            <a:endParaRPr lang="en-GB" dirty="0" smtClean="0"/>
          </a:p>
          <a:p>
            <a:r>
              <a:rPr lang="en-GB" dirty="0" smtClean="0"/>
              <a:t>An </a:t>
            </a:r>
            <a:r>
              <a:rPr lang="en-GB" dirty="0"/>
              <a:t>alternative (adopted by many statistics packages) is to use Type III sums of squares.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4967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Contrasts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3"/>
          </p:nvPr>
        </p:nvSpPr>
        <p:spPr>
          <a:xfrm>
            <a:off x="971601" y="1484784"/>
            <a:ext cx="7715200" cy="4641379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Contrast 1: Compare the </a:t>
            </a:r>
            <a:r>
              <a:rPr lang="en-GB" dirty="0"/>
              <a:t>placebo group to all doses of </a:t>
            </a:r>
            <a:r>
              <a:rPr lang="en-GB" dirty="0" smtClean="0"/>
              <a:t>Viagra</a:t>
            </a:r>
            <a:r>
              <a:rPr lang="en-GB" dirty="0"/>
              <a:t>.</a:t>
            </a:r>
          </a:p>
          <a:p>
            <a:r>
              <a:rPr lang="en-GB" dirty="0" smtClean="0"/>
              <a:t>Contrast 2: </a:t>
            </a:r>
            <a:r>
              <a:rPr lang="en-GB" dirty="0" smtClean="0"/>
              <a:t>Compare </a:t>
            </a:r>
            <a:r>
              <a:rPr lang="en-GB" dirty="0"/>
              <a:t>the high and low </a:t>
            </a:r>
            <a:r>
              <a:rPr lang="en-GB" dirty="0" smtClean="0"/>
              <a:t>doses:</a:t>
            </a:r>
            <a:endParaRPr lang="en-GB" dirty="0"/>
          </a:p>
          <a:p>
            <a:pPr marL="400050" lvl="1" indent="0">
              <a:buNone/>
            </a:pPr>
            <a:endParaRPr lang="en-GB" dirty="0" smtClean="0"/>
          </a:p>
          <a:p>
            <a:pPr marL="400050" lvl="1" indent="0">
              <a:buNone/>
            </a:pPr>
            <a:r>
              <a:rPr lang="en-GB" dirty="0" smtClean="0"/>
              <a:t>contrasts</a:t>
            </a:r>
            <a:r>
              <a:rPr lang="en-GB" dirty="0"/>
              <a:t>(</a:t>
            </a:r>
            <a:r>
              <a:rPr lang="en-GB" dirty="0" err="1"/>
              <a:t>viagraData$dose</a:t>
            </a:r>
            <a:r>
              <a:rPr lang="en-GB" dirty="0"/>
              <a:t>)&lt;-</a:t>
            </a:r>
            <a:r>
              <a:rPr lang="en-GB" dirty="0" err="1"/>
              <a:t>cbind</a:t>
            </a:r>
            <a:r>
              <a:rPr lang="en-GB" dirty="0"/>
              <a:t>(c(-2,1,1), c(0,-1,1)</a:t>
            </a:r>
            <a:r>
              <a:rPr lang="en-GB" dirty="0" smtClean="0"/>
              <a:t>)</a:t>
            </a:r>
          </a:p>
          <a:p>
            <a:pPr marL="400050" lvl="1" indent="0">
              <a:buNone/>
            </a:pPr>
            <a:endParaRPr lang="en-GB" dirty="0"/>
          </a:p>
          <a:p>
            <a:r>
              <a:rPr lang="en-GB" dirty="0"/>
              <a:t>T</a:t>
            </a:r>
            <a:r>
              <a:rPr lang="en-GB" dirty="0" smtClean="0"/>
              <a:t>o </a:t>
            </a:r>
            <a:r>
              <a:rPr lang="en-GB" dirty="0"/>
              <a:t>run the ANCOVA (with Type III sums of squares) we would execute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pPr marL="400050" lvl="1" indent="0">
              <a:buNone/>
            </a:pPr>
            <a:r>
              <a:rPr lang="en-GB" dirty="0"/>
              <a:t>contrasts(</a:t>
            </a:r>
            <a:r>
              <a:rPr lang="en-GB" dirty="0" err="1"/>
              <a:t>viagraData$dose</a:t>
            </a:r>
            <a:r>
              <a:rPr lang="en-GB" dirty="0"/>
              <a:t>)&lt;-</a:t>
            </a:r>
            <a:r>
              <a:rPr lang="en-GB" dirty="0" err="1"/>
              <a:t>cbind</a:t>
            </a:r>
            <a:r>
              <a:rPr lang="en-GB" dirty="0"/>
              <a:t>(c(-2,1,1), c(0,-1,1))</a:t>
            </a:r>
          </a:p>
          <a:p>
            <a:pPr marL="400050" lvl="1" indent="0">
              <a:buNone/>
            </a:pPr>
            <a:r>
              <a:rPr lang="en-GB" dirty="0" err="1"/>
              <a:t>viagraModel</a:t>
            </a:r>
            <a:r>
              <a:rPr lang="en-GB" dirty="0"/>
              <a:t>&lt;-</a:t>
            </a:r>
            <a:r>
              <a:rPr lang="en-GB" dirty="0" err="1"/>
              <a:t>aov</a:t>
            </a:r>
            <a:r>
              <a:rPr lang="en-GB" dirty="0"/>
              <a:t>(libido ~ </a:t>
            </a:r>
            <a:r>
              <a:rPr lang="en-GB" dirty="0" err="1"/>
              <a:t>partnerLibido</a:t>
            </a:r>
            <a:r>
              <a:rPr lang="en-GB" dirty="0"/>
              <a:t> + dose, data = </a:t>
            </a:r>
            <a:r>
              <a:rPr lang="en-GB" dirty="0" err="1"/>
              <a:t>viagraData</a:t>
            </a:r>
            <a:r>
              <a:rPr lang="en-GB" dirty="0"/>
              <a:t>)</a:t>
            </a:r>
          </a:p>
          <a:p>
            <a:pPr marL="400050" lvl="1" indent="0">
              <a:buNone/>
            </a:pPr>
            <a:r>
              <a:rPr lang="en-GB" dirty="0" err="1"/>
              <a:t>Anova</a:t>
            </a:r>
            <a:r>
              <a:rPr lang="en-GB" dirty="0"/>
              <a:t>(</a:t>
            </a:r>
            <a:r>
              <a:rPr lang="en-GB" dirty="0" err="1"/>
              <a:t>viagraModel</a:t>
            </a:r>
            <a:r>
              <a:rPr lang="en-GB" dirty="0"/>
              <a:t>, type="III"</a:t>
            </a:r>
            <a:r>
              <a:rPr lang="en-GB" dirty="0" smtClean="0"/>
              <a:t>)</a:t>
            </a:r>
          </a:p>
          <a:p>
            <a:pPr marL="400050" lvl="1" indent="0">
              <a:buNone/>
            </a:pPr>
            <a:endParaRPr lang="en-GB" dirty="0"/>
          </a:p>
          <a:p>
            <a:r>
              <a:rPr lang="en-GB" dirty="0"/>
              <a:t>The first line sets the contrasts for </a:t>
            </a:r>
            <a:r>
              <a:rPr lang="en-GB" b="1" dirty="0"/>
              <a:t>dose</a:t>
            </a:r>
            <a:r>
              <a:rPr lang="en-GB" dirty="0"/>
              <a:t>, the second line creates the ANCOVA model, and the third line prints the model summary with Type III sums of squares.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CB7F611-B2EA-4FC5-ACB3-5F1D1890015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Main </a:t>
            </a:r>
            <a:r>
              <a:rPr lang="en-GB" dirty="0" err="1"/>
              <a:t>ANCOVA</a:t>
            </a:r>
            <a:r>
              <a:rPr lang="en-GB" dirty="0"/>
              <a:t> </a:t>
            </a:r>
            <a:r>
              <a:rPr lang="en-GB" dirty="0" smtClean="0"/>
              <a:t>Model </a:t>
            </a:r>
            <a:endParaRPr lang="en-US" dirty="0" smtClean="0"/>
          </a:p>
        </p:txBody>
      </p:sp>
      <p:pic>
        <p:nvPicPr>
          <p:cNvPr id="5" name="Picture 4" descr="Screen shot 2011-08-03 at 17.22.1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2060848"/>
            <a:ext cx="8283637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Planned Contrasts in ANCOVA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overall ANCOVA does not tell us which means differ, so to break down the overall effect of </a:t>
            </a:r>
            <a:r>
              <a:rPr lang="en-GB" b="1" dirty="0"/>
              <a:t>dose </a:t>
            </a:r>
            <a:r>
              <a:rPr lang="en-GB" dirty="0"/>
              <a:t>we need to look at the contrasts that we specified before we created the ANCOVA </a:t>
            </a:r>
            <a:r>
              <a:rPr lang="en-GB" dirty="0" smtClean="0"/>
              <a:t>model:</a:t>
            </a:r>
          </a:p>
          <a:p>
            <a:pPr marL="400050" lvl="1" indent="0">
              <a:buNone/>
            </a:pPr>
            <a:r>
              <a:rPr lang="en-GB" dirty="0" err="1" smtClean="0"/>
              <a:t>summary.lm</a:t>
            </a:r>
            <a:r>
              <a:rPr lang="en-GB" dirty="0"/>
              <a:t>(</a:t>
            </a:r>
            <a:r>
              <a:rPr lang="en-GB" dirty="0" err="1"/>
              <a:t>viagraModel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159228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Planned Contrasts in ANCOVA </a:t>
            </a:r>
            <a:endParaRPr lang="en-US" dirty="0"/>
          </a:p>
        </p:txBody>
      </p:sp>
      <p:pic>
        <p:nvPicPr>
          <p:cNvPr id="4" name="Picture 3" descr="Screen shot 2011-08-03 at 22.17.5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89" y="2708920"/>
            <a:ext cx="8060174" cy="1728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978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6B94999-B0B4-4D82-9D3D-B3F1F423FBD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Covariate</a:t>
            </a:r>
            <a:endParaRPr lang="en-US" smtClean="0"/>
          </a:p>
        </p:txBody>
      </p:sp>
      <p:pic>
        <p:nvPicPr>
          <p:cNvPr id="2" name="Picture 1" descr="Screen shot 2011-08-03 at 22.35.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81543"/>
            <a:ext cx="5472608" cy="5245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DB524955-BBBB-43D2-A1CC-2D7507C313AD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and </a:t>
            </a:r>
            <a:r>
              <a:rPr lang="en-US" dirty="0" smtClean="0"/>
              <a:t>why </a:t>
            </a:r>
            <a:r>
              <a:rPr lang="en-US" dirty="0"/>
              <a:t>do we use ANCOVA?</a:t>
            </a:r>
          </a:p>
          <a:p>
            <a:r>
              <a:rPr lang="en-US" dirty="0"/>
              <a:t>Partitioning </a:t>
            </a:r>
            <a:r>
              <a:rPr lang="en-US" dirty="0" smtClean="0"/>
              <a:t>variance</a:t>
            </a:r>
            <a:endParaRPr lang="en-US" dirty="0"/>
          </a:p>
          <a:p>
            <a:r>
              <a:rPr lang="en-US" dirty="0"/>
              <a:t>Carrying </a:t>
            </a:r>
            <a:r>
              <a:rPr lang="en-US" dirty="0" smtClean="0"/>
              <a:t>out </a:t>
            </a:r>
            <a:r>
              <a:rPr lang="en-US" dirty="0" err="1" smtClean="0"/>
              <a:t>ANCOVA</a:t>
            </a:r>
            <a:r>
              <a:rPr lang="en-US" dirty="0" smtClean="0"/>
              <a:t> using </a:t>
            </a:r>
            <a:r>
              <a:rPr lang="en-US" b="1" dirty="0" smtClean="0"/>
              <a:t>R</a:t>
            </a:r>
            <a:endParaRPr lang="en-US" b="1" dirty="0"/>
          </a:p>
          <a:p>
            <a:r>
              <a:rPr lang="en-US" dirty="0"/>
              <a:t>Interpretation</a:t>
            </a:r>
          </a:p>
          <a:p>
            <a:pPr lvl="1"/>
            <a:r>
              <a:rPr lang="en-US" dirty="0"/>
              <a:t>Main </a:t>
            </a:r>
            <a:r>
              <a:rPr lang="en-US" dirty="0" smtClean="0"/>
              <a:t>effects</a:t>
            </a:r>
            <a:endParaRPr lang="en-US" dirty="0"/>
          </a:p>
          <a:p>
            <a:pPr lvl="1"/>
            <a:r>
              <a:rPr lang="en-US" dirty="0"/>
              <a:t>Covariates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Post hoc </a:t>
            </a:r>
            <a:r>
              <a:rPr lang="en-GB" dirty="0"/>
              <a:t>tests in ANCOVA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en-GB" dirty="0"/>
              <a:t>B</a:t>
            </a:r>
            <a:r>
              <a:rPr lang="en-GB" dirty="0" smtClean="0"/>
              <a:t>ecause </a:t>
            </a:r>
            <a:r>
              <a:rPr lang="en-GB" dirty="0"/>
              <a:t>we want to test differences between the </a:t>
            </a:r>
            <a:r>
              <a:rPr lang="en-GB" i="1" dirty="0"/>
              <a:t>adjusted </a:t>
            </a:r>
            <a:r>
              <a:rPr lang="en-GB" dirty="0"/>
              <a:t>means, we can use only the </a:t>
            </a:r>
            <a:r>
              <a:rPr lang="en-GB" i="1" dirty="0" err="1"/>
              <a:t>glht</a:t>
            </a:r>
            <a:r>
              <a:rPr lang="en-GB" i="1" dirty="0"/>
              <a:t>()</a:t>
            </a:r>
            <a:r>
              <a:rPr lang="en-GB" dirty="0"/>
              <a:t> </a:t>
            </a:r>
            <a:r>
              <a:rPr lang="en-GB" dirty="0" smtClean="0"/>
              <a:t>function.</a:t>
            </a:r>
            <a:endParaRPr lang="en-GB" dirty="0" smtClean="0"/>
          </a:p>
          <a:p>
            <a:pPr marL="457200" indent="-457200"/>
            <a:r>
              <a:rPr lang="en-GB" dirty="0" smtClean="0"/>
              <a:t>As </a:t>
            </a:r>
            <a:r>
              <a:rPr lang="en-GB" dirty="0"/>
              <a:t>such, we are limited to using </a:t>
            </a:r>
            <a:r>
              <a:rPr lang="en-GB" dirty="0" err="1"/>
              <a:t>Tukey</a:t>
            </a:r>
            <a:r>
              <a:rPr lang="en-GB" dirty="0"/>
              <a:t> or </a:t>
            </a:r>
            <a:r>
              <a:rPr lang="en-GB" dirty="0" err="1"/>
              <a:t>Dunnett’s</a:t>
            </a:r>
            <a:r>
              <a:rPr lang="en-GB" dirty="0"/>
              <a:t> post hoc </a:t>
            </a:r>
            <a:r>
              <a:rPr lang="en-GB" dirty="0" smtClean="0"/>
              <a:t>tests: </a:t>
            </a:r>
            <a:endParaRPr lang="en-GB" dirty="0" smtClean="0"/>
          </a:p>
          <a:p>
            <a:pPr marL="400050" lvl="1" indent="0">
              <a:buNone/>
            </a:pPr>
            <a:r>
              <a:rPr lang="en-GB" dirty="0" err="1" smtClean="0"/>
              <a:t>postHocs</a:t>
            </a:r>
            <a:r>
              <a:rPr lang="en-GB" dirty="0"/>
              <a:t>&lt;-</a:t>
            </a:r>
            <a:r>
              <a:rPr lang="en-GB" dirty="0" err="1"/>
              <a:t>glht</a:t>
            </a:r>
            <a:r>
              <a:rPr lang="en-GB" dirty="0"/>
              <a:t>(</a:t>
            </a:r>
            <a:r>
              <a:rPr lang="en-GB" dirty="0" err="1"/>
              <a:t>viagraModel</a:t>
            </a:r>
            <a:r>
              <a:rPr lang="en-GB" dirty="0"/>
              <a:t>, </a:t>
            </a:r>
            <a:r>
              <a:rPr lang="en-GB" dirty="0" err="1"/>
              <a:t>linfct</a:t>
            </a:r>
            <a:r>
              <a:rPr lang="en-GB" dirty="0"/>
              <a:t> = </a:t>
            </a:r>
            <a:r>
              <a:rPr lang="en-GB" dirty="0" err="1"/>
              <a:t>mcp</a:t>
            </a:r>
            <a:r>
              <a:rPr lang="en-GB" dirty="0"/>
              <a:t>(dose = "</a:t>
            </a:r>
            <a:r>
              <a:rPr lang="en-GB" dirty="0" err="1"/>
              <a:t>Tukey</a:t>
            </a:r>
            <a:r>
              <a:rPr lang="en-GB" dirty="0"/>
              <a:t>"))</a:t>
            </a:r>
          </a:p>
          <a:p>
            <a:pPr marL="400050" lvl="1" indent="0">
              <a:buNone/>
            </a:pPr>
            <a:r>
              <a:rPr lang="en-GB" dirty="0"/>
              <a:t>summary(</a:t>
            </a:r>
            <a:r>
              <a:rPr lang="en-GB" dirty="0" err="1"/>
              <a:t>postHocs</a:t>
            </a:r>
            <a:r>
              <a:rPr lang="en-GB" dirty="0"/>
              <a:t>)</a:t>
            </a:r>
          </a:p>
          <a:p>
            <a:pPr marL="400050" lvl="1" indent="0">
              <a:buNone/>
            </a:pPr>
            <a:r>
              <a:rPr lang="en-GB" dirty="0" err="1"/>
              <a:t>confint</a:t>
            </a:r>
            <a:r>
              <a:rPr lang="en-GB" dirty="0"/>
              <a:t>(</a:t>
            </a:r>
            <a:r>
              <a:rPr lang="en-GB" dirty="0" err="1"/>
              <a:t>postHocs</a:t>
            </a:r>
            <a:r>
              <a:rPr lang="en-GB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1329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8-03 at 22.37.5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057"/>
            <a:ext cx="7380312" cy="66276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5794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Plots in ANCOVA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3384376" cy="3384376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92896"/>
            <a:ext cx="3744416" cy="30963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1760" y="6165304"/>
            <a:ext cx="2811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b="1" dirty="0"/>
              <a:t>Plots of an ANCOVA model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3467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</a:t>
            </a:r>
            <a:r>
              <a:rPr lang="en-GB" dirty="0" smtClean="0"/>
              <a:t>hen </a:t>
            </a:r>
            <a:r>
              <a:rPr lang="en-GB" dirty="0"/>
              <a:t>the </a:t>
            </a:r>
            <a:r>
              <a:rPr lang="en-GB" dirty="0" smtClean="0"/>
              <a:t>Covariate </a:t>
            </a:r>
            <a:r>
              <a:rPr lang="en-GB" dirty="0" smtClean="0"/>
              <a:t>Is Not Included </a:t>
            </a:r>
            <a:endParaRPr lang="en-US" dirty="0"/>
          </a:p>
        </p:txBody>
      </p:sp>
      <p:pic>
        <p:nvPicPr>
          <p:cNvPr id="3" name="Picture 2" descr="Screen shot 2011-08-03 at 22.41.1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7992888" cy="19906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5162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Robust ANCOVA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Looking at the </a:t>
            </a:r>
            <a:r>
              <a:rPr lang="en-GB" dirty="0"/>
              <a:t>effect that wearing a cloak of invisibility has on people’s tendency for </a:t>
            </a:r>
            <a:r>
              <a:rPr lang="en-GB" dirty="0" smtClean="0"/>
              <a:t>mischief:</a:t>
            </a:r>
          </a:p>
          <a:p>
            <a:pPr lvl="1"/>
            <a:r>
              <a:rPr lang="en-GB" dirty="0" smtClean="0"/>
              <a:t>We recorded </a:t>
            </a:r>
            <a:r>
              <a:rPr lang="en-GB" dirty="0"/>
              <a:t>how many mischievous acts everyone conducted in the first 3 weeks (</a:t>
            </a:r>
            <a:r>
              <a:rPr lang="en-GB" b="1" dirty="0"/>
              <a:t>mischief1</a:t>
            </a:r>
            <a:r>
              <a:rPr lang="en-GB" dirty="0"/>
              <a:t>). </a:t>
            </a:r>
            <a:endParaRPr lang="en-GB" dirty="0" smtClean="0"/>
          </a:p>
          <a:p>
            <a:pPr lvl="1"/>
            <a:r>
              <a:rPr lang="en-GB" dirty="0" smtClean="0"/>
              <a:t>After </a:t>
            </a:r>
            <a:r>
              <a:rPr lang="en-GB" dirty="0" smtClean="0"/>
              <a:t>3weeks </a:t>
            </a:r>
            <a:r>
              <a:rPr lang="en-GB" dirty="0"/>
              <a:t>we told about half of the sample (</a:t>
            </a:r>
            <a:r>
              <a:rPr lang="en-GB" i="1" dirty="0"/>
              <a:t>N</a:t>
            </a:r>
            <a:r>
              <a:rPr lang="en-GB" dirty="0"/>
              <a:t> = 34) that we were switching the cameras off so that </a:t>
            </a:r>
            <a:r>
              <a:rPr lang="en-GB" dirty="0" smtClean="0"/>
              <a:t>no one </a:t>
            </a:r>
            <a:r>
              <a:rPr lang="en-GB" dirty="0"/>
              <a:t>would be able to see what they were getting up </a:t>
            </a:r>
            <a:r>
              <a:rPr lang="en-GB" dirty="0" smtClean="0"/>
              <a:t>to</a:t>
            </a:r>
            <a:endParaRPr lang="en-GB" dirty="0"/>
          </a:p>
          <a:p>
            <a:pPr lvl="1"/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remainder (</a:t>
            </a:r>
            <a:r>
              <a:rPr lang="en-GB" i="1" dirty="0"/>
              <a:t>N</a:t>
            </a:r>
            <a:r>
              <a:rPr lang="en-GB" dirty="0"/>
              <a:t> = 46) were given a cloak of invisibility. </a:t>
            </a:r>
            <a:endParaRPr lang="en-GB" dirty="0" smtClean="0"/>
          </a:p>
          <a:p>
            <a:pPr lvl="1"/>
            <a:r>
              <a:rPr lang="en-GB" dirty="0" smtClean="0"/>
              <a:t>We </a:t>
            </a:r>
            <a:r>
              <a:rPr lang="en-GB" dirty="0"/>
              <a:t>recorded the number of mischievous acts over the next 3 weeks (</a:t>
            </a:r>
            <a:r>
              <a:rPr lang="en-GB" b="1" dirty="0"/>
              <a:t>mischief2</a:t>
            </a:r>
            <a:r>
              <a:rPr lang="en-GB" dirty="0"/>
              <a:t>).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variable </a:t>
            </a:r>
            <a:r>
              <a:rPr lang="en-GB" b="1" dirty="0"/>
              <a:t>cloak</a:t>
            </a:r>
            <a:r>
              <a:rPr lang="en-GB" dirty="0"/>
              <a:t> records whether or not a person was given a cloak (</a:t>
            </a:r>
            <a:r>
              <a:rPr lang="en-GB" b="1" dirty="0"/>
              <a:t>cloak</a:t>
            </a:r>
            <a:r>
              <a:rPr lang="en-GB" dirty="0"/>
              <a:t> = 2) or not (</a:t>
            </a:r>
            <a:r>
              <a:rPr lang="en-GB" b="1" dirty="0"/>
              <a:t>cloak</a:t>
            </a:r>
            <a:r>
              <a:rPr lang="en-GB" dirty="0"/>
              <a:t> </a:t>
            </a:r>
            <a:r>
              <a:rPr lang="en-GB" dirty="0" smtClean="0"/>
              <a:t>= 1</a:t>
            </a:r>
            <a:r>
              <a:rPr lang="en-GB" dirty="0"/>
              <a:t>).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0345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Boxplots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35326257"/>
              </p:ext>
            </p:extLst>
          </p:nvPr>
        </p:nvGraphicFramePr>
        <p:xfrm>
          <a:off x="1331913" y="1898650"/>
          <a:ext cx="7495260" cy="4050630"/>
        </p:xfrm>
        <a:graphic>
          <a:graphicData uri="http://schemas.openxmlformats.org/presentationml/2006/ole">
            <p:oleObj spid="_x0000_s1025" name="Document" r:id="rId3" imgW="5217233" imgH="2816323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54725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the Data into the </a:t>
            </a:r>
            <a:r>
              <a:rPr lang="en-US" dirty="0" smtClean="0"/>
              <a:t>Right </a:t>
            </a:r>
            <a:r>
              <a:rPr lang="en-US" dirty="0" smtClean="0"/>
              <a:t>Format for Robust ANCOVA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5472608" cy="53319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3445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Conducting Robust ANCOVA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GB" dirty="0" err="1"/>
              <a:t>ancova</a:t>
            </a:r>
            <a:r>
              <a:rPr lang="en-GB" dirty="0"/>
              <a:t>(covGrp1, dvGrp1, covGrp2, dvGrp2)</a:t>
            </a:r>
          </a:p>
          <a:p>
            <a:pPr marL="400050" lvl="1" indent="0">
              <a:buNone/>
            </a:pPr>
            <a:endParaRPr lang="en-GB" dirty="0" smtClean="0"/>
          </a:p>
          <a:p>
            <a:pPr marL="400050" lvl="1" indent="0">
              <a:buNone/>
            </a:pPr>
            <a:r>
              <a:rPr lang="en-GB" dirty="0" err="1" smtClean="0"/>
              <a:t>ancboot</a:t>
            </a:r>
            <a:r>
              <a:rPr lang="en-GB" dirty="0"/>
              <a:t>(covGrp1, dvGrp1, covGrp2, dvGrp2, </a:t>
            </a:r>
            <a:r>
              <a:rPr lang="en-GB" dirty="0" err="1"/>
              <a:t>nboot</a:t>
            </a:r>
            <a:r>
              <a:rPr lang="en-GB" dirty="0"/>
              <a:t> = 2000)</a:t>
            </a:r>
          </a:p>
        </p:txBody>
      </p:sp>
    </p:spTree>
    <p:extLst>
      <p:ext uri="{BB962C8B-B14F-4D97-AF65-F5344CB8AC3E}">
        <p14:creationId xmlns="" xmlns:p14="http://schemas.microsoft.com/office/powerpoint/2010/main" val="649046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Content Placeholder 3" descr="Screen shot 2011-08-03 at 22.51.3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761" b="11761"/>
          <a:stretch>
            <a:fillRect/>
          </a:stretch>
        </p:blipFill>
        <p:spPr>
          <a:xfrm>
            <a:off x="928661" y="1484784"/>
            <a:ext cx="7955977" cy="4641379"/>
          </a:xfrm>
        </p:spPr>
      </p:pic>
    </p:spTree>
    <p:extLst>
      <p:ext uri="{BB962C8B-B14F-4D97-AF65-F5344CB8AC3E}">
        <p14:creationId xmlns="" xmlns:p14="http://schemas.microsoft.com/office/powerpoint/2010/main" val="4213827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obust </a:t>
            </a:r>
            <a:r>
              <a:rPr lang="en-GB" dirty="0"/>
              <a:t>ANCOVA </a:t>
            </a:r>
            <a:r>
              <a:rPr lang="en-US" dirty="0" smtClean="0"/>
              <a:t>Plot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4896544" cy="43924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648" y="5733256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Plot of baseline mischievousness (</a:t>
            </a:r>
            <a:r>
              <a:rPr lang="en-GB" b="1" i="1" dirty="0"/>
              <a:t>X</a:t>
            </a:r>
            <a:r>
              <a:rPr lang="en-GB" b="1" dirty="0"/>
              <a:t>) against post-cloak mischievousness (</a:t>
            </a:r>
            <a:r>
              <a:rPr lang="en-GB" b="1" i="1" dirty="0"/>
              <a:t>Y</a:t>
            </a:r>
            <a:r>
              <a:rPr lang="en-GB" b="1" dirty="0"/>
              <a:t>) from the </a:t>
            </a:r>
            <a:r>
              <a:rPr lang="en-GB" b="1" i="1" dirty="0" err="1"/>
              <a:t>ancova</a:t>
            </a:r>
            <a:r>
              <a:rPr lang="en-GB" b="1" i="1" dirty="0"/>
              <a:t>()</a:t>
            </a:r>
            <a:r>
              <a:rPr lang="en-GB" b="1" dirty="0"/>
              <a:t> function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847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FB0668C6-F6F7-401B-93FA-0DFE35A7CEFA}" type="slidenum">
              <a:rPr lang="en-US"/>
              <a:pPr/>
              <a:t>3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</a:t>
            </a:r>
            <a:r>
              <a:rPr lang="en-GB" dirty="0" smtClean="0"/>
              <a:t> and </a:t>
            </a:r>
            <a:r>
              <a:rPr lang="en-GB" dirty="0"/>
              <a:t>Why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test for differences between group means when we know that an extraneous variable affects the outcome </a:t>
            </a:r>
            <a:r>
              <a:rPr lang="en-US" dirty="0" smtClean="0"/>
              <a:t>variable </a:t>
            </a:r>
            <a:endParaRPr lang="en-US" dirty="0"/>
          </a:p>
          <a:p>
            <a:r>
              <a:rPr lang="en-US" dirty="0"/>
              <a:t>Used to control known extraneous </a:t>
            </a:r>
            <a:r>
              <a:rPr lang="en-US" dirty="0" smtClean="0"/>
              <a:t>variables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17B0182E-862B-482C-8822-15B22F86B511}" type="slidenum">
              <a:rPr lang="en-US"/>
              <a:pPr/>
              <a:t>4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Advantages of ANCOVA</a:t>
            </a: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Reduces </a:t>
            </a:r>
            <a:r>
              <a:rPr lang="en-US" dirty="0" smtClean="0"/>
              <a:t>error variance</a:t>
            </a:r>
            <a:endParaRPr lang="en-US" dirty="0"/>
          </a:p>
          <a:p>
            <a:pPr lvl="1"/>
            <a:r>
              <a:rPr lang="en-US" dirty="0"/>
              <a:t>By explaining some of the unexplained variance (SS</a:t>
            </a:r>
            <a:r>
              <a:rPr lang="en-US" baseline="-25000" dirty="0"/>
              <a:t>R</a:t>
            </a:r>
            <a:r>
              <a:rPr lang="en-US" dirty="0"/>
              <a:t>) the error variance in the model can be reduced.</a:t>
            </a:r>
          </a:p>
          <a:p>
            <a:r>
              <a:rPr lang="en-US" dirty="0"/>
              <a:t>Greater </a:t>
            </a:r>
            <a:r>
              <a:rPr lang="en-US" dirty="0" smtClean="0"/>
              <a:t>experimental control</a:t>
            </a:r>
            <a:endParaRPr lang="en-US" dirty="0"/>
          </a:p>
          <a:p>
            <a:pPr lvl="1"/>
            <a:r>
              <a:rPr lang="en-US" dirty="0"/>
              <a:t>By controlling known </a:t>
            </a:r>
            <a:r>
              <a:rPr lang="en-US" dirty="0" smtClean="0"/>
              <a:t>extraneous variables, </a:t>
            </a:r>
            <a:r>
              <a:rPr lang="en-US" dirty="0"/>
              <a:t>we gain greater insight into the effect of the predictor variable(s).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67B003-003B-44B9-A1C7-B750BD7386B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Variance</a:t>
            </a:r>
            <a:endParaRPr lang="en-US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227763" y="3213100"/>
            <a:ext cx="2065337" cy="720725"/>
            <a:chOff x="4195" y="2205"/>
            <a:chExt cx="1074" cy="454"/>
          </a:xfrm>
        </p:grpSpPr>
        <p:sp>
          <p:nvSpPr>
            <p:cNvPr id="17447" name="Freeform 7"/>
            <p:cNvSpPr>
              <a:spLocks/>
            </p:cNvSpPr>
            <p:nvPr/>
          </p:nvSpPr>
          <p:spPr bwMode="auto">
            <a:xfrm>
              <a:off x="4195" y="2205"/>
              <a:ext cx="1074" cy="454"/>
            </a:xfrm>
            <a:custGeom>
              <a:avLst/>
              <a:gdLst>
                <a:gd name="T0" fmla="*/ 12 w 128"/>
                <a:gd name="T1" fmla="*/ 0 h 96"/>
                <a:gd name="T2" fmla="*/ 0 w 128"/>
                <a:gd name="T3" fmla="*/ 12 h 96"/>
                <a:gd name="T4" fmla="*/ 0 w 128"/>
                <a:gd name="T5" fmla="*/ 84 h 96"/>
                <a:gd name="T6" fmla="*/ 12 w 128"/>
                <a:gd name="T7" fmla="*/ 96 h 96"/>
                <a:gd name="T8" fmla="*/ 116 w 128"/>
                <a:gd name="T9" fmla="*/ 96 h 96"/>
                <a:gd name="T10" fmla="*/ 128 w 128"/>
                <a:gd name="T11" fmla="*/ 84 h 96"/>
                <a:gd name="T12" fmla="*/ 128 w 128"/>
                <a:gd name="T13" fmla="*/ 12 h 96"/>
                <a:gd name="T14" fmla="*/ 116 w 128"/>
                <a:gd name="T15" fmla="*/ 0 h 96"/>
                <a:gd name="T16" fmla="*/ 12 w 128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8"/>
                <a:gd name="T28" fmla="*/ 0 h 96"/>
                <a:gd name="T29" fmla="*/ 128 w 128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8" h="96">
                  <a:moveTo>
                    <a:pt x="12" y="0"/>
                  </a:moveTo>
                  <a:cubicBezTo>
                    <a:pt x="5" y="0"/>
                    <a:pt x="0" y="6"/>
                    <a:pt x="0" y="12"/>
                  </a:cubicBezTo>
                  <a:lnTo>
                    <a:pt x="0" y="84"/>
                  </a:lnTo>
                  <a:cubicBezTo>
                    <a:pt x="0" y="91"/>
                    <a:pt x="5" y="96"/>
                    <a:pt x="12" y="96"/>
                  </a:cubicBezTo>
                  <a:lnTo>
                    <a:pt x="116" y="96"/>
                  </a:lnTo>
                  <a:cubicBezTo>
                    <a:pt x="122" y="96"/>
                    <a:pt x="128" y="91"/>
                    <a:pt x="128" y="84"/>
                  </a:cubicBezTo>
                  <a:lnTo>
                    <a:pt x="128" y="12"/>
                  </a:lnTo>
                  <a:cubicBezTo>
                    <a:pt x="128" y="6"/>
                    <a:pt x="122" y="0"/>
                    <a:pt x="116" y="0"/>
                  </a:cubicBezTo>
                  <a:lnTo>
                    <a:pt x="1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448" name="Rectangle 8"/>
            <p:cNvSpPr>
              <a:spLocks noChangeArrowheads="1"/>
            </p:cNvSpPr>
            <p:nvPr/>
          </p:nvSpPr>
          <p:spPr bwMode="auto">
            <a:xfrm>
              <a:off x="4601" y="2251"/>
              <a:ext cx="216" cy="173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b="1" dirty="0">
                  <a:solidFill>
                    <a:srgbClr val="FFFFFF"/>
                  </a:solidFill>
                </a:rPr>
                <a:t>SS</a:t>
              </a:r>
              <a:r>
                <a:rPr lang="en-GB" b="1" baseline="-25000" dirty="0">
                  <a:solidFill>
                    <a:srgbClr val="FFFFFF"/>
                  </a:solidFill>
                </a:rPr>
                <a:t>R</a:t>
              </a:r>
            </a:p>
          </p:txBody>
        </p:sp>
        <p:sp>
          <p:nvSpPr>
            <p:cNvPr id="17449" name="Rectangle 9"/>
            <p:cNvSpPr>
              <a:spLocks noChangeArrowheads="1"/>
            </p:cNvSpPr>
            <p:nvPr/>
          </p:nvSpPr>
          <p:spPr bwMode="auto">
            <a:xfrm>
              <a:off x="4381" y="2478"/>
              <a:ext cx="578" cy="134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400" dirty="0">
                  <a:solidFill>
                    <a:srgbClr val="FFFFFF"/>
                  </a:solidFill>
                </a:rPr>
                <a:t>Error in Model</a:t>
              </a:r>
              <a:endParaRPr lang="en-GB" sz="1400" dirty="0">
                <a:latin typeface="Times New Roman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47813" y="3213100"/>
            <a:ext cx="4368800" cy="720725"/>
            <a:chOff x="1247" y="2205"/>
            <a:chExt cx="2752" cy="454"/>
          </a:xfrm>
        </p:grpSpPr>
        <p:sp>
          <p:nvSpPr>
            <p:cNvPr id="17444" name="Freeform 11"/>
            <p:cNvSpPr>
              <a:spLocks/>
            </p:cNvSpPr>
            <p:nvPr/>
          </p:nvSpPr>
          <p:spPr bwMode="auto">
            <a:xfrm>
              <a:off x="1247" y="2205"/>
              <a:ext cx="2752" cy="454"/>
            </a:xfrm>
            <a:custGeom>
              <a:avLst/>
              <a:gdLst>
                <a:gd name="T0" fmla="*/ 12 w 128"/>
                <a:gd name="T1" fmla="*/ 0 h 96"/>
                <a:gd name="T2" fmla="*/ 0 w 128"/>
                <a:gd name="T3" fmla="*/ 12 h 96"/>
                <a:gd name="T4" fmla="*/ 0 w 128"/>
                <a:gd name="T5" fmla="*/ 84 h 96"/>
                <a:gd name="T6" fmla="*/ 12 w 128"/>
                <a:gd name="T7" fmla="*/ 96 h 96"/>
                <a:gd name="T8" fmla="*/ 116 w 128"/>
                <a:gd name="T9" fmla="*/ 96 h 96"/>
                <a:gd name="T10" fmla="*/ 128 w 128"/>
                <a:gd name="T11" fmla="*/ 84 h 96"/>
                <a:gd name="T12" fmla="*/ 128 w 128"/>
                <a:gd name="T13" fmla="*/ 12 h 96"/>
                <a:gd name="T14" fmla="*/ 116 w 128"/>
                <a:gd name="T15" fmla="*/ 0 h 96"/>
                <a:gd name="T16" fmla="*/ 12 w 128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8"/>
                <a:gd name="T28" fmla="*/ 0 h 96"/>
                <a:gd name="T29" fmla="*/ 128 w 128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8" h="96">
                  <a:moveTo>
                    <a:pt x="12" y="0"/>
                  </a:moveTo>
                  <a:cubicBezTo>
                    <a:pt x="5" y="0"/>
                    <a:pt x="0" y="6"/>
                    <a:pt x="0" y="12"/>
                  </a:cubicBezTo>
                  <a:lnTo>
                    <a:pt x="0" y="84"/>
                  </a:lnTo>
                  <a:cubicBezTo>
                    <a:pt x="0" y="91"/>
                    <a:pt x="5" y="96"/>
                    <a:pt x="12" y="96"/>
                  </a:cubicBezTo>
                  <a:lnTo>
                    <a:pt x="116" y="96"/>
                  </a:lnTo>
                  <a:cubicBezTo>
                    <a:pt x="122" y="96"/>
                    <a:pt x="128" y="91"/>
                    <a:pt x="128" y="84"/>
                  </a:cubicBezTo>
                  <a:lnTo>
                    <a:pt x="128" y="12"/>
                  </a:lnTo>
                  <a:cubicBezTo>
                    <a:pt x="128" y="6"/>
                    <a:pt x="122" y="0"/>
                    <a:pt x="116" y="0"/>
                  </a:cubicBezTo>
                  <a:lnTo>
                    <a:pt x="1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445" name="Rectangle 12"/>
            <p:cNvSpPr>
              <a:spLocks noChangeArrowheads="1"/>
            </p:cNvSpPr>
            <p:nvPr/>
          </p:nvSpPr>
          <p:spPr bwMode="auto">
            <a:xfrm>
              <a:off x="2487" y="2251"/>
              <a:ext cx="272" cy="173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b="1" dirty="0">
                  <a:solidFill>
                    <a:srgbClr val="FFFFFF"/>
                  </a:solidFill>
                </a:rPr>
                <a:t>SS</a:t>
              </a:r>
              <a:r>
                <a:rPr lang="en-GB" b="1" baseline="-25000" dirty="0">
                  <a:solidFill>
                    <a:srgbClr val="FFFFFF"/>
                  </a:solidFill>
                </a:rPr>
                <a:t>M</a:t>
              </a:r>
            </a:p>
          </p:txBody>
        </p:sp>
        <p:sp>
          <p:nvSpPr>
            <p:cNvPr id="17446" name="Rectangle 13"/>
            <p:cNvSpPr>
              <a:spLocks noChangeArrowheads="1"/>
            </p:cNvSpPr>
            <p:nvPr/>
          </p:nvSpPr>
          <p:spPr bwMode="auto">
            <a:xfrm>
              <a:off x="1857" y="2478"/>
              <a:ext cx="1532" cy="134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400">
                  <a:solidFill>
                    <a:srgbClr val="FFFFFF"/>
                  </a:solidFill>
                </a:rPr>
                <a:t>Improvement Due to the Model</a:t>
              </a:r>
              <a:endParaRPr lang="en-GB" sz="1400">
                <a:latin typeface="Times New Roman" pitchFamily="18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835150" y="1773238"/>
            <a:ext cx="6337300" cy="720725"/>
            <a:chOff x="1247" y="1525"/>
            <a:chExt cx="3992" cy="454"/>
          </a:xfrm>
        </p:grpSpPr>
        <p:sp>
          <p:nvSpPr>
            <p:cNvPr id="17441" name="Freeform 15"/>
            <p:cNvSpPr>
              <a:spLocks/>
            </p:cNvSpPr>
            <p:nvPr/>
          </p:nvSpPr>
          <p:spPr bwMode="auto">
            <a:xfrm>
              <a:off x="1247" y="1525"/>
              <a:ext cx="3992" cy="454"/>
            </a:xfrm>
            <a:custGeom>
              <a:avLst/>
              <a:gdLst>
                <a:gd name="T0" fmla="*/ 12 w 128"/>
                <a:gd name="T1" fmla="*/ 0 h 96"/>
                <a:gd name="T2" fmla="*/ 0 w 128"/>
                <a:gd name="T3" fmla="*/ 12 h 96"/>
                <a:gd name="T4" fmla="*/ 0 w 128"/>
                <a:gd name="T5" fmla="*/ 84 h 96"/>
                <a:gd name="T6" fmla="*/ 12 w 128"/>
                <a:gd name="T7" fmla="*/ 96 h 96"/>
                <a:gd name="T8" fmla="*/ 116 w 128"/>
                <a:gd name="T9" fmla="*/ 96 h 96"/>
                <a:gd name="T10" fmla="*/ 128 w 128"/>
                <a:gd name="T11" fmla="*/ 84 h 96"/>
                <a:gd name="T12" fmla="*/ 128 w 128"/>
                <a:gd name="T13" fmla="*/ 12 h 96"/>
                <a:gd name="T14" fmla="*/ 116 w 128"/>
                <a:gd name="T15" fmla="*/ 0 h 96"/>
                <a:gd name="T16" fmla="*/ 12 w 128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8"/>
                <a:gd name="T28" fmla="*/ 0 h 96"/>
                <a:gd name="T29" fmla="*/ 128 w 128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8" h="96">
                  <a:moveTo>
                    <a:pt x="12" y="0"/>
                  </a:moveTo>
                  <a:cubicBezTo>
                    <a:pt x="5" y="0"/>
                    <a:pt x="0" y="6"/>
                    <a:pt x="0" y="12"/>
                  </a:cubicBezTo>
                  <a:lnTo>
                    <a:pt x="0" y="84"/>
                  </a:lnTo>
                  <a:cubicBezTo>
                    <a:pt x="0" y="91"/>
                    <a:pt x="5" y="96"/>
                    <a:pt x="12" y="96"/>
                  </a:cubicBezTo>
                  <a:lnTo>
                    <a:pt x="116" y="96"/>
                  </a:lnTo>
                  <a:cubicBezTo>
                    <a:pt x="122" y="96"/>
                    <a:pt x="128" y="91"/>
                    <a:pt x="128" y="84"/>
                  </a:cubicBezTo>
                  <a:lnTo>
                    <a:pt x="128" y="12"/>
                  </a:lnTo>
                  <a:cubicBezTo>
                    <a:pt x="128" y="6"/>
                    <a:pt x="122" y="0"/>
                    <a:pt x="116" y="0"/>
                  </a:cubicBezTo>
                  <a:lnTo>
                    <a:pt x="1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442" name="Rectangle 16"/>
            <p:cNvSpPr>
              <a:spLocks noChangeArrowheads="1"/>
            </p:cNvSpPr>
            <p:nvPr/>
          </p:nvSpPr>
          <p:spPr bwMode="auto">
            <a:xfrm>
              <a:off x="3117" y="1571"/>
              <a:ext cx="251" cy="173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b="1" dirty="0">
                  <a:solidFill>
                    <a:srgbClr val="FFFFFF"/>
                  </a:solidFill>
                </a:rPr>
                <a:t>SS</a:t>
              </a:r>
              <a:r>
                <a:rPr lang="en-GB" b="1" baseline="-25000" dirty="0">
                  <a:solidFill>
                    <a:srgbClr val="FFFFFF"/>
                  </a:solidFill>
                </a:rPr>
                <a:t>T</a:t>
              </a:r>
            </a:p>
          </p:txBody>
        </p:sp>
        <p:sp>
          <p:nvSpPr>
            <p:cNvPr id="17443" name="Rectangle 17"/>
            <p:cNvSpPr>
              <a:spLocks noChangeArrowheads="1"/>
            </p:cNvSpPr>
            <p:nvPr/>
          </p:nvSpPr>
          <p:spPr bwMode="auto">
            <a:xfrm>
              <a:off x="2576" y="1798"/>
              <a:ext cx="1334" cy="134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400">
                  <a:solidFill>
                    <a:srgbClr val="FFFFFF"/>
                  </a:solidFill>
                </a:rPr>
                <a:t>Total Variance In The Data</a:t>
              </a:r>
              <a:endParaRPr lang="en-GB" sz="1400">
                <a:latin typeface="Times New Roman" pitchFamily="18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411413" y="2276475"/>
            <a:ext cx="565150" cy="933450"/>
            <a:chOff x="913" y="1646"/>
            <a:chExt cx="537" cy="769"/>
          </a:xfrm>
        </p:grpSpPr>
        <p:sp>
          <p:nvSpPr>
            <p:cNvPr id="17438" name="Freeform 19"/>
            <p:cNvSpPr>
              <a:spLocks/>
            </p:cNvSpPr>
            <p:nvPr/>
          </p:nvSpPr>
          <p:spPr bwMode="auto">
            <a:xfrm>
              <a:off x="913" y="1762"/>
              <a:ext cx="463" cy="653"/>
            </a:xfrm>
            <a:custGeom>
              <a:avLst/>
              <a:gdLst>
                <a:gd name="T0" fmla="*/ 27 w 44"/>
                <a:gd name="T1" fmla="*/ 53 h 62"/>
                <a:gd name="T2" fmla="*/ 21 w 44"/>
                <a:gd name="T3" fmla="*/ 49 h 62"/>
                <a:gd name="T4" fmla="*/ 44 w 44"/>
                <a:gd name="T5" fmla="*/ 8 h 62"/>
                <a:gd name="T6" fmla="*/ 31 w 44"/>
                <a:gd name="T7" fmla="*/ 0 h 62"/>
                <a:gd name="T8" fmla="*/ 7 w 44"/>
                <a:gd name="T9" fmla="*/ 41 h 62"/>
                <a:gd name="T10" fmla="*/ 0 w 44"/>
                <a:gd name="T11" fmla="*/ 37 h 62"/>
                <a:gd name="T12" fmla="*/ 4 w 44"/>
                <a:gd name="T13" fmla="*/ 62 h 62"/>
                <a:gd name="T14" fmla="*/ 27 w 44"/>
                <a:gd name="T15" fmla="*/ 53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62"/>
                <a:gd name="T26" fmla="*/ 44 w 44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62">
                  <a:moveTo>
                    <a:pt x="27" y="53"/>
                  </a:moveTo>
                  <a:lnTo>
                    <a:pt x="21" y="49"/>
                  </a:lnTo>
                  <a:lnTo>
                    <a:pt x="44" y="8"/>
                  </a:lnTo>
                  <a:lnTo>
                    <a:pt x="31" y="0"/>
                  </a:lnTo>
                  <a:lnTo>
                    <a:pt x="7" y="41"/>
                  </a:lnTo>
                  <a:lnTo>
                    <a:pt x="0" y="37"/>
                  </a:lnTo>
                  <a:lnTo>
                    <a:pt x="4" y="62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39" name="Freeform 20"/>
            <p:cNvSpPr>
              <a:spLocks/>
            </p:cNvSpPr>
            <p:nvPr/>
          </p:nvSpPr>
          <p:spPr bwMode="auto">
            <a:xfrm>
              <a:off x="1250" y="1688"/>
              <a:ext cx="168" cy="137"/>
            </a:xfrm>
            <a:custGeom>
              <a:avLst/>
              <a:gdLst>
                <a:gd name="T0" fmla="*/ 16 w 16"/>
                <a:gd name="T1" fmla="*/ 8 h 13"/>
                <a:gd name="T2" fmla="*/ 2 w 16"/>
                <a:gd name="T3" fmla="*/ 0 h 13"/>
                <a:gd name="T4" fmla="*/ 0 w 16"/>
                <a:gd name="T5" fmla="*/ 5 h 13"/>
                <a:gd name="T6" fmla="*/ 14 w 16"/>
                <a:gd name="T7" fmla="*/ 13 h 13"/>
                <a:gd name="T8" fmla="*/ 16 w 16"/>
                <a:gd name="T9" fmla="*/ 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3"/>
                <a:gd name="T17" fmla="*/ 16 w 16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3">
                  <a:moveTo>
                    <a:pt x="16" y="8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14" y="13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0" name="Freeform 21"/>
            <p:cNvSpPr>
              <a:spLocks/>
            </p:cNvSpPr>
            <p:nvPr/>
          </p:nvSpPr>
          <p:spPr bwMode="auto">
            <a:xfrm>
              <a:off x="1292" y="1646"/>
              <a:ext cx="158" cy="105"/>
            </a:xfrm>
            <a:custGeom>
              <a:avLst/>
              <a:gdLst>
                <a:gd name="T0" fmla="*/ 15 w 15"/>
                <a:gd name="T1" fmla="*/ 8 h 10"/>
                <a:gd name="T2" fmla="*/ 1 w 15"/>
                <a:gd name="T3" fmla="*/ 0 h 10"/>
                <a:gd name="T4" fmla="*/ 0 w 15"/>
                <a:gd name="T5" fmla="*/ 2 h 10"/>
                <a:gd name="T6" fmla="*/ 13 w 15"/>
                <a:gd name="T7" fmla="*/ 10 h 10"/>
                <a:gd name="T8" fmla="*/ 15 w 15"/>
                <a:gd name="T9" fmla="*/ 8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0"/>
                <a:gd name="T17" fmla="*/ 15 w 15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0">
                  <a:moveTo>
                    <a:pt x="15" y="8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3" y="10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164388" y="2276475"/>
            <a:ext cx="736600" cy="887413"/>
            <a:chOff x="3933" y="1678"/>
            <a:chExt cx="600" cy="695"/>
          </a:xfrm>
        </p:grpSpPr>
        <p:sp>
          <p:nvSpPr>
            <p:cNvPr id="17435" name="Freeform 23"/>
            <p:cNvSpPr>
              <a:spLocks/>
            </p:cNvSpPr>
            <p:nvPr/>
          </p:nvSpPr>
          <p:spPr bwMode="auto">
            <a:xfrm>
              <a:off x="4017" y="1772"/>
              <a:ext cx="516" cy="601"/>
            </a:xfrm>
            <a:custGeom>
              <a:avLst/>
              <a:gdLst>
                <a:gd name="T0" fmla="*/ 49 w 49"/>
                <a:gd name="T1" fmla="*/ 32 h 57"/>
                <a:gd name="T2" fmla="*/ 43 w 49"/>
                <a:gd name="T3" fmla="*/ 37 h 57"/>
                <a:gd name="T4" fmla="*/ 12 w 49"/>
                <a:gd name="T5" fmla="*/ 0 h 57"/>
                <a:gd name="T6" fmla="*/ 0 w 49"/>
                <a:gd name="T7" fmla="*/ 11 h 57"/>
                <a:gd name="T8" fmla="*/ 30 w 49"/>
                <a:gd name="T9" fmla="*/ 47 h 57"/>
                <a:gd name="T10" fmla="*/ 24 w 49"/>
                <a:gd name="T11" fmla="*/ 52 h 57"/>
                <a:gd name="T12" fmla="*/ 49 w 49"/>
                <a:gd name="T13" fmla="*/ 57 h 57"/>
                <a:gd name="T14" fmla="*/ 49 w 49"/>
                <a:gd name="T15" fmla="*/ 32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57"/>
                <a:gd name="T26" fmla="*/ 49 w 49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57">
                  <a:moveTo>
                    <a:pt x="49" y="32"/>
                  </a:moveTo>
                  <a:lnTo>
                    <a:pt x="43" y="37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30" y="47"/>
                  </a:lnTo>
                  <a:lnTo>
                    <a:pt x="24" y="52"/>
                  </a:lnTo>
                  <a:lnTo>
                    <a:pt x="49" y="57"/>
                  </a:lnTo>
                  <a:lnTo>
                    <a:pt x="49" y="32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36" name="Freeform 24"/>
            <p:cNvSpPr>
              <a:spLocks/>
            </p:cNvSpPr>
            <p:nvPr/>
          </p:nvSpPr>
          <p:spPr bwMode="auto">
            <a:xfrm>
              <a:off x="3965" y="1720"/>
              <a:ext cx="168" cy="147"/>
            </a:xfrm>
            <a:custGeom>
              <a:avLst/>
              <a:gdLst>
                <a:gd name="T0" fmla="*/ 13 w 16"/>
                <a:gd name="T1" fmla="*/ 0 h 14"/>
                <a:gd name="T2" fmla="*/ 0 w 16"/>
                <a:gd name="T3" fmla="*/ 10 h 14"/>
                <a:gd name="T4" fmla="*/ 4 w 16"/>
                <a:gd name="T5" fmla="*/ 14 h 14"/>
                <a:gd name="T6" fmla="*/ 16 w 16"/>
                <a:gd name="T7" fmla="*/ 3 h 14"/>
                <a:gd name="T8" fmla="*/ 13 w 16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4"/>
                <a:gd name="T17" fmla="*/ 16 w 16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4">
                  <a:moveTo>
                    <a:pt x="13" y="0"/>
                  </a:moveTo>
                  <a:lnTo>
                    <a:pt x="0" y="10"/>
                  </a:lnTo>
                  <a:lnTo>
                    <a:pt x="4" y="14"/>
                  </a:lnTo>
                  <a:lnTo>
                    <a:pt x="16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37" name="Freeform 25"/>
            <p:cNvSpPr>
              <a:spLocks/>
            </p:cNvSpPr>
            <p:nvPr/>
          </p:nvSpPr>
          <p:spPr bwMode="auto">
            <a:xfrm>
              <a:off x="3933" y="1678"/>
              <a:ext cx="147" cy="126"/>
            </a:xfrm>
            <a:custGeom>
              <a:avLst/>
              <a:gdLst>
                <a:gd name="T0" fmla="*/ 12 w 14"/>
                <a:gd name="T1" fmla="*/ 0 h 12"/>
                <a:gd name="T2" fmla="*/ 0 w 14"/>
                <a:gd name="T3" fmla="*/ 10 h 12"/>
                <a:gd name="T4" fmla="*/ 2 w 14"/>
                <a:gd name="T5" fmla="*/ 12 h 12"/>
                <a:gd name="T6" fmla="*/ 14 w 14"/>
                <a:gd name="T7" fmla="*/ 2 h 12"/>
                <a:gd name="T8" fmla="*/ 12 w 1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2"/>
                <a:gd name="T17" fmla="*/ 14 w 14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2">
                  <a:moveTo>
                    <a:pt x="12" y="0"/>
                  </a:moveTo>
                  <a:lnTo>
                    <a:pt x="0" y="10"/>
                  </a:lnTo>
                  <a:lnTo>
                    <a:pt x="2" y="12"/>
                  </a:lnTo>
                  <a:lnTo>
                    <a:pt x="14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8243888" y="4581525"/>
            <a:ext cx="647700" cy="720725"/>
            <a:chOff x="3334" y="2931"/>
            <a:chExt cx="408" cy="454"/>
          </a:xfrm>
        </p:grpSpPr>
        <p:sp>
          <p:nvSpPr>
            <p:cNvPr id="17433" name="Freeform 27"/>
            <p:cNvSpPr>
              <a:spLocks/>
            </p:cNvSpPr>
            <p:nvPr/>
          </p:nvSpPr>
          <p:spPr bwMode="auto">
            <a:xfrm>
              <a:off x="3334" y="2931"/>
              <a:ext cx="408" cy="454"/>
            </a:xfrm>
            <a:custGeom>
              <a:avLst/>
              <a:gdLst>
                <a:gd name="T0" fmla="*/ 12 w 128"/>
                <a:gd name="T1" fmla="*/ 0 h 96"/>
                <a:gd name="T2" fmla="*/ 0 w 128"/>
                <a:gd name="T3" fmla="*/ 12 h 96"/>
                <a:gd name="T4" fmla="*/ 0 w 128"/>
                <a:gd name="T5" fmla="*/ 84 h 96"/>
                <a:gd name="T6" fmla="*/ 12 w 128"/>
                <a:gd name="T7" fmla="*/ 96 h 96"/>
                <a:gd name="T8" fmla="*/ 116 w 128"/>
                <a:gd name="T9" fmla="*/ 96 h 96"/>
                <a:gd name="T10" fmla="*/ 128 w 128"/>
                <a:gd name="T11" fmla="*/ 84 h 96"/>
                <a:gd name="T12" fmla="*/ 128 w 128"/>
                <a:gd name="T13" fmla="*/ 12 h 96"/>
                <a:gd name="T14" fmla="*/ 116 w 128"/>
                <a:gd name="T15" fmla="*/ 0 h 96"/>
                <a:gd name="T16" fmla="*/ 12 w 128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8"/>
                <a:gd name="T28" fmla="*/ 0 h 96"/>
                <a:gd name="T29" fmla="*/ 128 w 128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8" h="96">
                  <a:moveTo>
                    <a:pt x="12" y="0"/>
                  </a:moveTo>
                  <a:cubicBezTo>
                    <a:pt x="5" y="0"/>
                    <a:pt x="0" y="6"/>
                    <a:pt x="0" y="12"/>
                  </a:cubicBezTo>
                  <a:lnTo>
                    <a:pt x="0" y="84"/>
                  </a:lnTo>
                  <a:cubicBezTo>
                    <a:pt x="0" y="91"/>
                    <a:pt x="5" y="96"/>
                    <a:pt x="12" y="96"/>
                  </a:cubicBezTo>
                  <a:lnTo>
                    <a:pt x="116" y="96"/>
                  </a:lnTo>
                  <a:cubicBezTo>
                    <a:pt x="122" y="96"/>
                    <a:pt x="128" y="91"/>
                    <a:pt x="128" y="84"/>
                  </a:cubicBezTo>
                  <a:lnTo>
                    <a:pt x="128" y="12"/>
                  </a:lnTo>
                  <a:cubicBezTo>
                    <a:pt x="128" y="6"/>
                    <a:pt x="122" y="0"/>
                    <a:pt x="116" y="0"/>
                  </a:cubicBezTo>
                  <a:lnTo>
                    <a:pt x="1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434" name="Rectangle 28"/>
            <p:cNvSpPr>
              <a:spLocks noChangeArrowheads="1"/>
            </p:cNvSpPr>
            <p:nvPr/>
          </p:nvSpPr>
          <p:spPr bwMode="auto">
            <a:xfrm>
              <a:off x="3424" y="3067"/>
              <a:ext cx="261" cy="173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b="1">
                  <a:solidFill>
                    <a:srgbClr val="FFFFFF"/>
                  </a:solidFill>
                </a:rPr>
                <a:t>SS</a:t>
              </a:r>
              <a:r>
                <a:rPr lang="en-GB" b="1" baseline="-25000">
                  <a:solidFill>
                    <a:srgbClr val="FFFFFF"/>
                  </a:solidFill>
                </a:rPr>
                <a:t>R</a:t>
              </a: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5508625" y="4581525"/>
            <a:ext cx="1295400" cy="720725"/>
            <a:chOff x="3334" y="2931"/>
            <a:chExt cx="816" cy="454"/>
          </a:xfrm>
        </p:grpSpPr>
        <p:sp>
          <p:nvSpPr>
            <p:cNvPr id="17431" name="Freeform 32"/>
            <p:cNvSpPr>
              <a:spLocks/>
            </p:cNvSpPr>
            <p:nvPr/>
          </p:nvSpPr>
          <p:spPr bwMode="auto">
            <a:xfrm>
              <a:off x="3334" y="2931"/>
              <a:ext cx="816" cy="454"/>
            </a:xfrm>
            <a:custGeom>
              <a:avLst/>
              <a:gdLst>
                <a:gd name="T0" fmla="*/ 12 w 128"/>
                <a:gd name="T1" fmla="*/ 0 h 96"/>
                <a:gd name="T2" fmla="*/ 0 w 128"/>
                <a:gd name="T3" fmla="*/ 12 h 96"/>
                <a:gd name="T4" fmla="*/ 0 w 128"/>
                <a:gd name="T5" fmla="*/ 84 h 96"/>
                <a:gd name="T6" fmla="*/ 12 w 128"/>
                <a:gd name="T7" fmla="*/ 96 h 96"/>
                <a:gd name="T8" fmla="*/ 116 w 128"/>
                <a:gd name="T9" fmla="*/ 96 h 96"/>
                <a:gd name="T10" fmla="*/ 128 w 128"/>
                <a:gd name="T11" fmla="*/ 84 h 96"/>
                <a:gd name="T12" fmla="*/ 128 w 128"/>
                <a:gd name="T13" fmla="*/ 12 h 96"/>
                <a:gd name="T14" fmla="*/ 116 w 128"/>
                <a:gd name="T15" fmla="*/ 0 h 96"/>
                <a:gd name="T16" fmla="*/ 12 w 128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8"/>
                <a:gd name="T28" fmla="*/ 0 h 96"/>
                <a:gd name="T29" fmla="*/ 128 w 128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8" h="96">
                  <a:moveTo>
                    <a:pt x="12" y="0"/>
                  </a:moveTo>
                  <a:cubicBezTo>
                    <a:pt x="5" y="0"/>
                    <a:pt x="0" y="6"/>
                    <a:pt x="0" y="12"/>
                  </a:cubicBezTo>
                  <a:lnTo>
                    <a:pt x="0" y="84"/>
                  </a:lnTo>
                  <a:cubicBezTo>
                    <a:pt x="0" y="91"/>
                    <a:pt x="5" y="96"/>
                    <a:pt x="12" y="96"/>
                  </a:cubicBezTo>
                  <a:lnTo>
                    <a:pt x="116" y="96"/>
                  </a:lnTo>
                  <a:cubicBezTo>
                    <a:pt x="122" y="96"/>
                    <a:pt x="128" y="91"/>
                    <a:pt x="128" y="84"/>
                  </a:cubicBezTo>
                  <a:lnTo>
                    <a:pt x="128" y="12"/>
                  </a:lnTo>
                  <a:cubicBezTo>
                    <a:pt x="128" y="6"/>
                    <a:pt x="122" y="0"/>
                    <a:pt x="116" y="0"/>
                  </a:cubicBezTo>
                  <a:lnTo>
                    <a:pt x="1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432" name="Rectangle 33"/>
            <p:cNvSpPr>
              <a:spLocks noChangeArrowheads="1"/>
            </p:cNvSpPr>
            <p:nvPr/>
          </p:nvSpPr>
          <p:spPr bwMode="auto">
            <a:xfrm>
              <a:off x="3424" y="3067"/>
              <a:ext cx="571" cy="174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b="1" dirty="0">
                  <a:solidFill>
                    <a:schemeClr val="bg1"/>
                  </a:solidFill>
                </a:rPr>
                <a:t>Covariate</a:t>
              </a:r>
              <a:endParaRPr lang="en-GB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6011863" y="3789363"/>
            <a:ext cx="565150" cy="933450"/>
            <a:chOff x="913" y="1646"/>
            <a:chExt cx="537" cy="769"/>
          </a:xfrm>
        </p:grpSpPr>
        <p:sp>
          <p:nvSpPr>
            <p:cNvPr id="17428" name="Freeform 36"/>
            <p:cNvSpPr>
              <a:spLocks/>
            </p:cNvSpPr>
            <p:nvPr/>
          </p:nvSpPr>
          <p:spPr bwMode="auto">
            <a:xfrm>
              <a:off x="913" y="1762"/>
              <a:ext cx="463" cy="653"/>
            </a:xfrm>
            <a:custGeom>
              <a:avLst/>
              <a:gdLst>
                <a:gd name="T0" fmla="*/ 27 w 44"/>
                <a:gd name="T1" fmla="*/ 53 h 62"/>
                <a:gd name="T2" fmla="*/ 21 w 44"/>
                <a:gd name="T3" fmla="*/ 49 h 62"/>
                <a:gd name="T4" fmla="*/ 44 w 44"/>
                <a:gd name="T5" fmla="*/ 8 h 62"/>
                <a:gd name="T6" fmla="*/ 31 w 44"/>
                <a:gd name="T7" fmla="*/ 0 h 62"/>
                <a:gd name="T8" fmla="*/ 7 w 44"/>
                <a:gd name="T9" fmla="*/ 41 h 62"/>
                <a:gd name="T10" fmla="*/ 0 w 44"/>
                <a:gd name="T11" fmla="*/ 37 h 62"/>
                <a:gd name="T12" fmla="*/ 4 w 44"/>
                <a:gd name="T13" fmla="*/ 62 h 62"/>
                <a:gd name="T14" fmla="*/ 27 w 44"/>
                <a:gd name="T15" fmla="*/ 53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62"/>
                <a:gd name="T26" fmla="*/ 44 w 44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62">
                  <a:moveTo>
                    <a:pt x="27" y="53"/>
                  </a:moveTo>
                  <a:lnTo>
                    <a:pt x="21" y="49"/>
                  </a:lnTo>
                  <a:lnTo>
                    <a:pt x="44" y="8"/>
                  </a:lnTo>
                  <a:lnTo>
                    <a:pt x="31" y="0"/>
                  </a:lnTo>
                  <a:lnTo>
                    <a:pt x="7" y="41"/>
                  </a:lnTo>
                  <a:lnTo>
                    <a:pt x="0" y="37"/>
                  </a:lnTo>
                  <a:lnTo>
                    <a:pt x="4" y="62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9" name="Freeform 37"/>
            <p:cNvSpPr>
              <a:spLocks/>
            </p:cNvSpPr>
            <p:nvPr/>
          </p:nvSpPr>
          <p:spPr bwMode="auto">
            <a:xfrm>
              <a:off x="1250" y="1688"/>
              <a:ext cx="168" cy="137"/>
            </a:xfrm>
            <a:custGeom>
              <a:avLst/>
              <a:gdLst>
                <a:gd name="T0" fmla="*/ 16 w 16"/>
                <a:gd name="T1" fmla="*/ 8 h 13"/>
                <a:gd name="T2" fmla="*/ 2 w 16"/>
                <a:gd name="T3" fmla="*/ 0 h 13"/>
                <a:gd name="T4" fmla="*/ 0 w 16"/>
                <a:gd name="T5" fmla="*/ 5 h 13"/>
                <a:gd name="T6" fmla="*/ 14 w 16"/>
                <a:gd name="T7" fmla="*/ 13 h 13"/>
                <a:gd name="T8" fmla="*/ 16 w 16"/>
                <a:gd name="T9" fmla="*/ 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3"/>
                <a:gd name="T17" fmla="*/ 16 w 16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3">
                  <a:moveTo>
                    <a:pt x="16" y="8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14" y="13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30" name="Freeform 38"/>
            <p:cNvSpPr>
              <a:spLocks/>
            </p:cNvSpPr>
            <p:nvPr/>
          </p:nvSpPr>
          <p:spPr bwMode="auto">
            <a:xfrm>
              <a:off x="1292" y="1646"/>
              <a:ext cx="158" cy="105"/>
            </a:xfrm>
            <a:custGeom>
              <a:avLst/>
              <a:gdLst>
                <a:gd name="T0" fmla="*/ 15 w 15"/>
                <a:gd name="T1" fmla="*/ 8 h 10"/>
                <a:gd name="T2" fmla="*/ 1 w 15"/>
                <a:gd name="T3" fmla="*/ 0 h 10"/>
                <a:gd name="T4" fmla="*/ 0 w 15"/>
                <a:gd name="T5" fmla="*/ 2 h 10"/>
                <a:gd name="T6" fmla="*/ 13 w 15"/>
                <a:gd name="T7" fmla="*/ 10 h 10"/>
                <a:gd name="T8" fmla="*/ 15 w 15"/>
                <a:gd name="T9" fmla="*/ 8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0"/>
                <a:gd name="T17" fmla="*/ 15 w 15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0">
                  <a:moveTo>
                    <a:pt x="15" y="8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3" y="10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7885113" y="3716338"/>
            <a:ext cx="736600" cy="887412"/>
            <a:chOff x="3933" y="1678"/>
            <a:chExt cx="600" cy="695"/>
          </a:xfrm>
        </p:grpSpPr>
        <p:sp>
          <p:nvSpPr>
            <p:cNvPr id="17425" name="Freeform 40"/>
            <p:cNvSpPr>
              <a:spLocks/>
            </p:cNvSpPr>
            <p:nvPr/>
          </p:nvSpPr>
          <p:spPr bwMode="auto">
            <a:xfrm>
              <a:off x="4017" y="1772"/>
              <a:ext cx="516" cy="601"/>
            </a:xfrm>
            <a:custGeom>
              <a:avLst/>
              <a:gdLst>
                <a:gd name="T0" fmla="*/ 49 w 49"/>
                <a:gd name="T1" fmla="*/ 32 h 57"/>
                <a:gd name="T2" fmla="*/ 43 w 49"/>
                <a:gd name="T3" fmla="*/ 37 h 57"/>
                <a:gd name="T4" fmla="*/ 12 w 49"/>
                <a:gd name="T5" fmla="*/ 0 h 57"/>
                <a:gd name="T6" fmla="*/ 0 w 49"/>
                <a:gd name="T7" fmla="*/ 11 h 57"/>
                <a:gd name="T8" fmla="*/ 30 w 49"/>
                <a:gd name="T9" fmla="*/ 47 h 57"/>
                <a:gd name="T10" fmla="*/ 24 w 49"/>
                <a:gd name="T11" fmla="*/ 52 h 57"/>
                <a:gd name="T12" fmla="*/ 49 w 49"/>
                <a:gd name="T13" fmla="*/ 57 h 57"/>
                <a:gd name="T14" fmla="*/ 49 w 49"/>
                <a:gd name="T15" fmla="*/ 32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57"/>
                <a:gd name="T26" fmla="*/ 49 w 49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57">
                  <a:moveTo>
                    <a:pt x="49" y="32"/>
                  </a:moveTo>
                  <a:lnTo>
                    <a:pt x="43" y="37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30" y="47"/>
                  </a:lnTo>
                  <a:lnTo>
                    <a:pt x="24" y="52"/>
                  </a:lnTo>
                  <a:lnTo>
                    <a:pt x="49" y="57"/>
                  </a:lnTo>
                  <a:lnTo>
                    <a:pt x="49" y="32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6" name="Freeform 41"/>
            <p:cNvSpPr>
              <a:spLocks/>
            </p:cNvSpPr>
            <p:nvPr/>
          </p:nvSpPr>
          <p:spPr bwMode="auto">
            <a:xfrm>
              <a:off x="3965" y="1720"/>
              <a:ext cx="168" cy="147"/>
            </a:xfrm>
            <a:custGeom>
              <a:avLst/>
              <a:gdLst>
                <a:gd name="T0" fmla="*/ 13 w 16"/>
                <a:gd name="T1" fmla="*/ 0 h 14"/>
                <a:gd name="T2" fmla="*/ 0 w 16"/>
                <a:gd name="T3" fmla="*/ 10 h 14"/>
                <a:gd name="T4" fmla="*/ 4 w 16"/>
                <a:gd name="T5" fmla="*/ 14 h 14"/>
                <a:gd name="T6" fmla="*/ 16 w 16"/>
                <a:gd name="T7" fmla="*/ 3 h 14"/>
                <a:gd name="T8" fmla="*/ 13 w 16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4"/>
                <a:gd name="T17" fmla="*/ 16 w 16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4">
                  <a:moveTo>
                    <a:pt x="13" y="0"/>
                  </a:moveTo>
                  <a:lnTo>
                    <a:pt x="0" y="10"/>
                  </a:lnTo>
                  <a:lnTo>
                    <a:pt x="4" y="14"/>
                  </a:lnTo>
                  <a:lnTo>
                    <a:pt x="16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7" name="Freeform 42"/>
            <p:cNvSpPr>
              <a:spLocks/>
            </p:cNvSpPr>
            <p:nvPr/>
          </p:nvSpPr>
          <p:spPr bwMode="auto">
            <a:xfrm>
              <a:off x="3933" y="1678"/>
              <a:ext cx="147" cy="126"/>
            </a:xfrm>
            <a:custGeom>
              <a:avLst/>
              <a:gdLst>
                <a:gd name="T0" fmla="*/ 12 w 14"/>
                <a:gd name="T1" fmla="*/ 0 h 12"/>
                <a:gd name="T2" fmla="*/ 0 w 14"/>
                <a:gd name="T3" fmla="*/ 10 h 12"/>
                <a:gd name="T4" fmla="*/ 2 w 14"/>
                <a:gd name="T5" fmla="*/ 12 h 12"/>
                <a:gd name="T6" fmla="*/ 14 w 14"/>
                <a:gd name="T7" fmla="*/ 2 h 12"/>
                <a:gd name="T8" fmla="*/ 12 w 1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2"/>
                <a:gd name="T17" fmla="*/ 14 w 14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2">
                  <a:moveTo>
                    <a:pt x="12" y="0"/>
                  </a:moveTo>
                  <a:lnTo>
                    <a:pt x="0" y="10"/>
                  </a:lnTo>
                  <a:lnTo>
                    <a:pt x="2" y="12"/>
                  </a:lnTo>
                  <a:lnTo>
                    <a:pt x="14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5148263" y="3789363"/>
            <a:ext cx="736600" cy="887412"/>
            <a:chOff x="3933" y="1678"/>
            <a:chExt cx="600" cy="695"/>
          </a:xfrm>
        </p:grpSpPr>
        <p:sp>
          <p:nvSpPr>
            <p:cNvPr id="17422" name="Freeform 44"/>
            <p:cNvSpPr>
              <a:spLocks/>
            </p:cNvSpPr>
            <p:nvPr/>
          </p:nvSpPr>
          <p:spPr bwMode="auto">
            <a:xfrm>
              <a:off x="4017" y="1772"/>
              <a:ext cx="516" cy="601"/>
            </a:xfrm>
            <a:custGeom>
              <a:avLst/>
              <a:gdLst>
                <a:gd name="T0" fmla="*/ 49 w 49"/>
                <a:gd name="T1" fmla="*/ 32 h 57"/>
                <a:gd name="T2" fmla="*/ 43 w 49"/>
                <a:gd name="T3" fmla="*/ 37 h 57"/>
                <a:gd name="T4" fmla="*/ 12 w 49"/>
                <a:gd name="T5" fmla="*/ 0 h 57"/>
                <a:gd name="T6" fmla="*/ 0 w 49"/>
                <a:gd name="T7" fmla="*/ 11 h 57"/>
                <a:gd name="T8" fmla="*/ 30 w 49"/>
                <a:gd name="T9" fmla="*/ 47 h 57"/>
                <a:gd name="T10" fmla="*/ 24 w 49"/>
                <a:gd name="T11" fmla="*/ 52 h 57"/>
                <a:gd name="T12" fmla="*/ 49 w 49"/>
                <a:gd name="T13" fmla="*/ 57 h 57"/>
                <a:gd name="T14" fmla="*/ 49 w 49"/>
                <a:gd name="T15" fmla="*/ 32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57"/>
                <a:gd name="T26" fmla="*/ 49 w 49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57">
                  <a:moveTo>
                    <a:pt x="49" y="32"/>
                  </a:moveTo>
                  <a:lnTo>
                    <a:pt x="43" y="37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30" y="47"/>
                  </a:lnTo>
                  <a:lnTo>
                    <a:pt x="24" y="52"/>
                  </a:lnTo>
                  <a:lnTo>
                    <a:pt x="49" y="57"/>
                  </a:lnTo>
                  <a:lnTo>
                    <a:pt x="49" y="32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3" name="Freeform 45"/>
            <p:cNvSpPr>
              <a:spLocks/>
            </p:cNvSpPr>
            <p:nvPr/>
          </p:nvSpPr>
          <p:spPr bwMode="auto">
            <a:xfrm>
              <a:off x="3965" y="1720"/>
              <a:ext cx="168" cy="147"/>
            </a:xfrm>
            <a:custGeom>
              <a:avLst/>
              <a:gdLst>
                <a:gd name="T0" fmla="*/ 13 w 16"/>
                <a:gd name="T1" fmla="*/ 0 h 14"/>
                <a:gd name="T2" fmla="*/ 0 w 16"/>
                <a:gd name="T3" fmla="*/ 10 h 14"/>
                <a:gd name="T4" fmla="*/ 4 w 16"/>
                <a:gd name="T5" fmla="*/ 14 h 14"/>
                <a:gd name="T6" fmla="*/ 16 w 16"/>
                <a:gd name="T7" fmla="*/ 3 h 14"/>
                <a:gd name="T8" fmla="*/ 13 w 16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4"/>
                <a:gd name="T17" fmla="*/ 16 w 16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4">
                  <a:moveTo>
                    <a:pt x="13" y="0"/>
                  </a:moveTo>
                  <a:lnTo>
                    <a:pt x="0" y="10"/>
                  </a:lnTo>
                  <a:lnTo>
                    <a:pt x="4" y="14"/>
                  </a:lnTo>
                  <a:lnTo>
                    <a:pt x="16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4" name="Freeform 46"/>
            <p:cNvSpPr>
              <a:spLocks/>
            </p:cNvSpPr>
            <p:nvPr/>
          </p:nvSpPr>
          <p:spPr bwMode="auto">
            <a:xfrm>
              <a:off x="3933" y="1678"/>
              <a:ext cx="147" cy="126"/>
            </a:xfrm>
            <a:custGeom>
              <a:avLst/>
              <a:gdLst>
                <a:gd name="T0" fmla="*/ 12 w 14"/>
                <a:gd name="T1" fmla="*/ 0 h 12"/>
                <a:gd name="T2" fmla="*/ 0 w 14"/>
                <a:gd name="T3" fmla="*/ 10 h 12"/>
                <a:gd name="T4" fmla="*/ 2 w 14"/>
                <a:gd name="T5" fmla="*/ 12 h 12"/>
                <a:gd name="T6" fmla="*/ 14 w 14"/>
                <a:gd name="T7" fmla="*/ 2 h 12"/>
                <a:gd name="T8" fmla="*/ 12 w 1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2"/>
                <a:gd name="T17" fmla="*/ 14 w 14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2">
                  <a:moveTo>
                    <a:pt x="12" y="0"/>
                  </a:moveTo>
                  <a:lnTo>
                    <a:pt x="0" y="10"/>
                  </a:lnTo>
                  <a:lnTo>
                    <a:pt x="2" y="12"/>
                  </a:lnTo>
                  <a:lnTo>
                    <a:pt x="14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85932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B8E3D020-A966-4074-807D-6AEEBE7FA77F}" type="slidenum">
              <a:rPr lang="en-US"/>
              <a:pPr/>
              <a:t>6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 Example</a:t>
            </a: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 We will use </a:t>
            </a:r>
            <a:r>
              <a:rPr lang="en-US" sz="2800" dirty="0" smtClean="0"/>
              <a:t>the Viagra </a:t>
            </a:r>
            <a:r>
              <a:rPr lang="en-US" sz="2800" dirty="0"/>
              <a:t>example (from the </a:t>
            </a:r>
            <a:r>
              <a:rPr lang="en-US" sz="2800" dirty="0" smtClean="0"/>
              <a:t>book).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There are several possible confounding variables – e.g. </a:t>
            </a:r>
            <a:r>
              <a:rPr lang="en-US" sz="2400" dirty="0" smtClean="0"/>
              <a:t>partner’s </a:t>
            </a:r>
            <a:r>
              <a:rPr lang="en-US" sz="2400" dirty="0"/>
              <a:t>libido, medication.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We can conduct the same study but measure partner’s libido over the same time period following the dose of Viagra.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Outcome (or DV) = </a:t>
            </a:r>
            <a:r>
              <a:rPr lang="en-US" sz="2400" dirty="0" smtClean="0"/>
              <a:t>participant’s </a:t>
            </a:r>
            <a:r>
              <a:rPr lang="en-US" sz="2400" dirty="0"/>
              <a:t>libido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Predictor (or IV) = </a:t>
            </a:r>
            <a:r>
              <a:rPr lang="en-US" sz="2400" dirty="0" smtClean="0"/>
              <a:t>dose </a:t>
            </a:r>
            <a:r>
              <a:rPr lang="en-US" sz="2400" dirty="0"/>
              <a:t>of Viagra </a:t>
            </a:r>
            <a:r>
              <a:rPr lang="en-US" sz="2400" dirty="0" smtClean="0"/>
              <a:t>(placebo, low, high)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Covariate = </a:t>
            </a:r>
            <a:r>
              <a:rPr lang="en-US" sz="2400" dirty="0" smtClean="0"/>
              <a:t>partner’s </a:t>
            </a:r>
            <a:r>
              <a:rPr lang="en-US" sz="2400" dirty="0"/>
              <a:t>libido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Relationships between the IV and Covariate</a:t>
            </a:r>
            <a:endParaRPr lang="en-GB" dirty="0"/>
          </a:p>
        </p:txBody>
      </p:sp>
      <p:pic>
        <p:nvPicPr>
          <p:cNvPr id="4" name="Picture 3" descr="Screen shot 2011-08-03 at 14.49.4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98" y="951792"/>
            <a:ext cx="5215666" cy="53030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Homogeneity of Regression Slopes</a:t>
            </a:r>
            <a:endParaRPr lang="en-GB" dirty="0"/>
          </a:p>
        </p:txBody>
      </p:sp>
      <p:pic>
        <p:nvPicPr>
          <p:cNvPr id="4" name="Picture 3" descr="Screen shot 2011-08-03 at 14.52.3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54173"/>
            <a:ext cx="6048672" cy="53806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CC3BA46-5836-4EEB-928D-62D0EB265AA7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 descr="Screen shot 2011-08-03 at 14.54.2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628801"/>
            <a:ext cx="7920880" cy="2585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SUS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DSUS 3</Template>
  <TotalTime>620</TotalTime>
  <Words>836</Words>
  <Application>Microsoft Office PowerPoint</Application>
  <PresentationFormat>On-screen Show (4:3)</PresentationFormat>
  <Paragraphs>103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DSUS 3</vt:lpstr>
      <vt:lpstr>Document</vt:lpstr>
      <vt:lpstr>Microsoft Office Word Document</vt:lpstr>
      <vt:lpstr>Analysis of Covariance, ANCOVA (GLM2)</vt:lpstr>
      <vt:lpstr>Aims</vt:lpstr>
      <vt:lpstr>When  and Why</vt:lpstr>
      <vt:lpstr>Advantages of ANCOVA</vt:lpstr>
      <vt:lpstr>Variance</vt:lpstr>
      <vt:lpstr>An Example</vt:lpstr>
      <vt:lpstr>Relationships between the IV and Covariate</vt:lpstr>
      <vt:lpstr>Homogeneity of Regression Slopes</vt:lpstr>
      <vt:lpstr>Slide 9</vt:lpstr>
      <vt:lpstr>Slide 10</vt:lpstr>
      <vt:lpstr>Slide 11</vt:lpstr>
      <vt:lpstr>Are the Predictor Variable and Covariate Independent? </vt:lpstr>
      <vt:lpstr>Fitting an ANCOVA model </vt:lpstr>
      <vt:lpstr>Fitting an ANCOVA Model </vt:lpstr>
      <vt:lpstr>Contrasts</vt:lpstr>
      <vt:lpstr>The Main ANCOVA Model </vt:lpstr>
      <vt:lpstr>Planned Contrasts in ANCOVA </vt:lpstr>
      <vt:lpstr>Planned Contrasts in ANCOVA </vt:lpstr>
      <vt:lpstr>The Covariate</vt:lpstr>
      <vt:lpstr>Post hoc tests in ANCOVA </vt:lpstr>
      <vt:lpstr>Slide 21</vt:lpstr>
      <vt:lpstr>Plots in ANCOVA </vt:lpstr>
      <vt:lpstr>When the Covariate Is Not Included </vt:lpstr>
      <vt:lpstr>Robust ANCOVA </vt:lpstr>
      <vt:lpstr>Boxplots</vt:lpstr>
      <vt:lpstr>Getting the Data into the Right Format for Robust ANCOVA</vt:lpstr>
      <vt:lpstr>Conducting Robust ANCOVA</vt:lpstr>
      <vt:lpstr>Output</vt:lpstr>
      <vt:lpstr>Robust ANCOVA Plot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Covariance, ANCOVA (GLM2)</dc:title>
  <dc:creator>Dr. Andy Field</dc:creator>
  <cp:lastModifiedBy>Richard Leigh</cp:lastModifiedBy>
  <cp:revision>20</cp:revision>
  <dcterms:created xsi:type="dcterms:W3CDTF">2009-04-22T11:29:17Z</dcterms:created>
  <dcterms:modified xsi:type="dcterms:W3CDTF">2011-11-04T08:13:39Z</dcterms:modified>
</cp:coreProperties>
</file>